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C4E5-BB52-43B6-A76B-27AE2E04D3D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822789-F33B-4CCA-9143-8B5A15B0FE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C4E5-BB52-43B6-A76B-27AE2E04D3D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2789-F33B-4CCA-9143-8B5A15B0FE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C4E5-BB52-43B6-A76B-27AE2E04D3D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2789-F33B-4CCA-9143-8B5A15B0FE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C4E5-BB52-43B6-A76B-27AE2E04D3D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822789-F33B-4CCA-9143-8B5A15B0FE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C4E5-BB52-43B6-A76B-27AE2E04D3D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2789-F33B-4CCA-9143-8B5A15B0FE5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C4E5-BB52-43B6-A76B-27AE2E04D3D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2789-F33B-4CCA-9143-8B5A15B0FE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C4E5-BB52-43B6-A76B-27AE2E04D3D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822789-F33B-4CCA-9143-8B5A15B0FE5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C4E5-BB52-43B6-A76B-27AE2E04D3D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2789-F33B-4CCA-9143-8B5A15B0FE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C4E5-BB52-43B6-A76B-27AE2E04D3D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2789-F33B-4CCA-9143-8B5A15B0FE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C4E5-BB52-43B6-A76B-27AE2E04D3D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2789-F33B-4CCA-9143-8B5A15B0FE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C4E5-BB52-43B6-A76B-27AE2E04D3D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22789-F33B-4CCA-9143-8B5A15B0FE5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7BC4E5-BB52-43B6-A76B-27AE2E04D3D8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822789-F33B-4CCA-9143-8B5A15B0FE5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714489"/>
            <a:ext cx="8458200" cy="4361298"/>
          </a:xfrm>
        </p:spPr>
        <p:txBody>
          <a:bodyPr>
            <a:normAutofit/>
          </a:bodyPr>
          <a:lstStyle/>
          <a:p>
            <a:pPr algn="ctr"/>
            <a:r>
              <a:rPr lang="uk-UA" sz="7200" dirty="0" smtClean="0"/>
              <a:t>Видатні вчені Стародавньої Греції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dirty="0" err="1" smtClean="0"/>
              <a:t>Епікур</a:t>
            </a:r>
            <a:endParaRPr lang="ru-RU" sz="6600" dirty="0"/>
          </a:p>
        </p:txBody>
      </p:sp>
      <p:pic>
        <p:nvPicPr>
          <p:cNvPr id="3" name="Рисунок 2" descr="епіку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500174"/>
            <a:ext cx="3839983" cy="50196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57752" y="1428737"/>
            <a:ext cx="38576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/>
              <a:t>Філософія</a:t>
            </a:r>
            <a:r>
              <a:rPr lang="ru-RU" sz="2800" dirty="0"/>
              <a:t> </a:t>
            </a:r>
            <a:r>
              <a:rPr lang="ru-RU" sz="2800" dirty="0" err="1"/>
              <a:t>Епікура</a:t>
            </a:r>
            <a:r>
              <a:rPr lang="ru-RU" sz="2800" dirty="0"/>
              <a:t> свою задачу </a:t>
            </a:r>
            <a:r>
              <a:rPr lang="ru-RU" sz="2800" dirty="0" err="1"/>
              <a:t>вбачала</a:t>
            </a:r>
            <a:r>
              <a:rPr lang="ru-RU" sz="2800" dirty="0"/>
              <a:t> у </a:t>
            </a:r>
            <a:r>
              <a:rPr lang="ru-RU" sz="2800" dirty="0" err="1"/>
              <a:t>звільненні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страху перед </a:t>
            </a:r>
            <a:r>
              <a:rPr lang="ru-RU" sz="2800" dirty="0" err="1"/>
              <a:t>смертю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долею,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заперечував</a:t>
            </a:r>
            <a:r>
              <a:rPr lang="ru-RU" sz="2800" dirty="0"/>
              <a:t> </a:t>
            </a:r>
            <a:r>
              <a:rPr lang="ru-RU" sz="2800" dirty="0" err="1"/>
              <a:t>втручання</a:t>
            </a:r>
            <a:r>
              <a:rPr lang="ru-RU" sz="2800" dirty="0"/>
              <a:t> </a:t>
            </a:r>
            <a:r>
              <a:rPr lang="ru-RU" sz="2800" dirty="0" err="1"/>
              <a:t>богів</a:t>
            </a:r>
            <a:r>
              <a:rPr lang="ru-RU" sz="2800" dirty="0"/>
              <a:t> у </a:t>
            </a:r>
            <a:r>
              <a:rPr lang="ru-RU" sz="2800" dirty="0" err="1"/>
              <a:t>життя</a:t>
            </a:r>
            <a:r>
              <a:rPr lang="ru-RU" sz="2800" dirty="0"/>
              <a:t> </a:t>
            </a:r>
            <a:r>
              <a:rPr lang="ru-RU" sz="2800" dirty="0" err="1"/>
              <a:t>природи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, доводив </a:t>
            </a:r>
            <a:r>
              <a:rPr lang="ru-RU" sz="2800" dirty="0" err="1"/>
              <a:t>матеріальність</a:t>
            </a:r>
            <a:r>
              <a:rPr lang="ru-RU" sz="2800" dirty="0"/>
              <a:t> </a:t>
            </a:r>
            <a:r>
              <a:rPr lang="ru-RU" sz="2800" dirty="0" err="1"/>
              <a:t>душі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600" dirty="0" smtClean="0"/>
              <a:t>Геродот</a:t>
            </a:r>
            <a:endParaRPr lang="ru-RU" sz="6600" dirty="0"/>
          </a:p>
        </p:txBody>
      </p:sp>
      <p:pic>
        <p:nvPicPr>
          <p:cNvPr id="4" name="Рисунок 3" descr="1315198400_gerodo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857364"/>
            <a:ext cx="3435454" cy="45005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43438" y="1428736"/>
            <a:ext cx="40005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Головна </a:t>
            </a:r>
            <a:r>
              <a:rPr lang="ru-RU" sz="2800" dirty="0" err="1"/>
              <a:t>праця</a:t>
            </a:r>
            <a:r>
              <a:rPr lang="ru-RU" sz="2800" dirty="0"/>
              <a:t> Геродота — «</a:t>
            </a:r>
            <a:r>
              <a:rPr lang="ru-RU" sz="2800" dirty="0" err="1"/>
              <a:t>Історія</a:t>
            </a:r>
            <a:r>
              <a:rPr lang="ru-RU" sz="2800" dirty="0"/>
              <a:t>», яка </a:t>
            </a:r>
            <a:r>
              <a:rPr lang="ru-RU" sz="2800" dirty="0" err="1"/>
              <a:t>присвячена</a:t>
            </a:r>
            <a:r>
              <a:rPr lang="ru-RU" sz="2800" dirty="0"/>
              <a:t> </a:t>
            </a:r>
            <a:r>
              <a:rPr lang="ru-RU" sz="2800" dirty="0" err="1"/>
              <a:t>найважливішій</a:t>
            </a:r>
            <a:r>
              <a:rPr lang="ru-RU" sz="2800" dirty="0"/>
              <a:t> </a:t>
            </a:r>
            <a:r>
              <a:rPr lang="ru-RU" sz="2800" dirty="0" err="1"/>
              <a:t>політичній</a:t>
            </a:r>
            <a:r>
              <a:rPr lang="ru-RU" sz="2800" dirty="0"/>
              <a:t> </a:t>
            </a:r>
            <a:r>
              <a:rPr lang="ru-RU" sz="2800" dirty="0" err="1"/>
              <a:t>події</a:t>
            </a:r>
            <a:r>
              <a:rPr lang="ru-RU" sz="2800" dirty="0"/>
              <a:t> </a:t>
            </a:r>
            <a:r>
              <a:rPr lang="ru-RU" sz="2800" dirty="0" err="1"/>
              <a:t>грецької</a:t>
            </a:r>
            <a:r>
              <a:rPr lang="ru-RU" sz="2800" dirty="0"/>
              <a:t> </a:t>
            </a:r>
            <a:r>
              <a:rPr lang="ru-RU" sz="2800" dirty="0" err="1"/>
              <a:t>історії</a:t>
            </a:r>
            <a:r>
              <a:rPr lang="ru-RU" sz="2800" dirty="0"/>
              <a:t> — </a:t>
            </a:r>
            <a:r>
              <a:rPr lang="ru-RU" sz="2800" dirty="0" err="1"/>
              <a:t>греко-персидським</a:t>
            </a:r>
            <a:r>
              <a:rPr lang="ru-RU" sz="2800" dirty="0"/>
              <a:t> </a:t>
            </a:r>
            <a:r>
              <a:rPr lang="ru-RU" sz="2800" dirty="0" err="1"/>
              <a:t>війнам</a:t>
            </a:r>
            <a:r>
              <a:rPr lang="ru-RU" sz="2800" dirty="0" smtClean="0"/>
              <a:t>. </a:t>
            </a:r>
            <a:r>
              <a:rPr lang="ru-RU" sz="2800" dirty="0" err="1"/>
              <a:t>Саме</a:t>
            </a:r>
            <a:r>
              <a:rPr lang="ru-RU" sz="2800" dirty="0"/>
              <a:t> Геродот </a:t>
            </a:r>
            <a:r>
              <a:rPr lang="ru-RU" sz="2800" dirty="0" err="1"/>
              <a:t>дає</a:t>
            </a:r>
            <a:r>
              <a:rPr lang="ru-RU" sz="2800" dirty="0"/>
              <a:t> перший в </a:t>
            </a:r>
            <a:r>
              <a:rPr lang="ru-RU" sz="2800" dirty="0" err="1"/>
              <a:t>антична</a:t>
            </a:r>
            <a:r>
              <a:rPr lang="ru-RU" sz="2800" dirty="0"/>
              <a:t> </a:t>
            </a:r>
            <a:r>
              <a:rPr lang="ru-RU" sz="2800" dirty="0" err="1"/>
              <a:t>античній</a:t>
            </a:r>
            <a:r>
              <a:rPr lang="ru-RU" sz="2800" dirty="0"/>
              <a:t> </a:t>
            </a:r>
            <a:r>
              <a:rPr lang="ru-RU" sz="2800" dirty="0" err="1"/>
              <a:t>літературі</a:t>
            </a:r>
            <a:r>
              <a:rPr lang="ru-RU" sz="2800" dirty="0"/>
              <a:t> </a:t>
            </a:r>
            <a:r>
              <a:rPr lang="ru-RU" sz="2800" dirty="0" err="1"/>
              <a:t>системний</a:t>
            </a:r>
            <a:r>
              <a:rPr lang="ru-RU" sz="2800" dirty="0"/>
              <a:t> </a:t>
            </a:r>
            <a:r>
              <a:rPr lang="ru-RU" sz="2800" dirty="0" err="1"/>
              <a:t>опис</a:t>
            </a:r>
            <a:r>
              <a:rPr lang="ru-RU" sz="2800" dirty="0"/>
              <a:t> </a:t>
            </a:r>
            <a:r>
              <a:rPr lang="ru-RU" sz="2800" dirty="0" err="1"/>
              <a:t>життя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побуту</a:t>
            </a:r>
            <a:r>
              <a:rPr lang="ru-RU" sz="2800" dirty="0"/>
              <a:t> </a:t>
            </a:r>
            <a:r>
              <a:rPr lang="ru-RU" sz="2800" dirty="0" err="1"/>
              <a:t>скіфів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600" dirty="0" err="1" smtClean="0"/>
              <a:t>гіпократ</a:t>
            </a:r>
            <a:endParaRPr lang="ru-RU" sz="6600" dirty="0"/>
          </a:p>
        </p:txBody>
      </p:sp>
      <p:pic>
        <p:nvPicPr>
          <p:cNvPr id="5" name="Рисунок 4" descr="гіпокра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285860"/>
            <a:ext cx="3755416" cy="52575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7158" y="1714488"/>
            <a:ext cx="421484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міркування</a:t>
            </a:r>
            <a:r>
              <a:rPr lang="ru-RU" sz="2400" dirty="0"/>
              <a:t> про причини хвороб, про </a:t>
            </a:r>
            <a:r>
              <a:rPr lang="ru-RU" sz="2400" dirty="0" err="1"/>
              <a:t>чотири</a:t>
            </a:r>
            <a:r>
              <a:rPr lang="ru-RU" sz="2400" dirty="0"/>
              <a:t> </a:t>
            </a:r>
            <a:r>
              <a:rPr lang="ru-RU" sz="2400" dirty="0" err="1"/>
              <a:t>темпераменти</a:t>
            </a:r>
            <a:r>
              <a:rPr lang="ru-RU" sz="2400" dirty="0"/>
              <a:t>, </a:t>
            </a:r>
            <a:r>
              <a:rPr lang="ru-RU" sz="2400" dirty="0" err="1"/>
              <a:t>про</a:t>
            </a:r>
            <a:r>
              <a:rPr lang="ru-RU" sz="2400" dirty="0"/>
              <a:t> роль прогнозу при </a:t>
            </a:r>
            <a:r>
              <a:rPr lang="ru-RU" sz="2400" dirty="0" err="1"/>
              <a:t>лікуванні</a:t>
            </a:r>
            <a:r>
              <a:rPr lang="ru-RU" sz="2400" dirty="0"/>
              <a:t>, про </a:t>
            </a:r>
            <a:r>
              <a:rPr lang="ru-RU" sz="2400" dirty="0" err="1"/>
              <a:t>морально-етичні</a:t>
            </a:r>
            <a:r>
              <a:rPr lang="ru-RU" sz="2400" dirty="0"/>
              <a:t> </a:t>
            </a:r>
            <a:r>
              <a:rPr lang="ru-RU" sz="2400" dirty="0" err="1"/>
              <a:t>вимоги</a:t>
            </a:r>
            <a:r>
              <a:rPr lang="ru-RU" sz="2400" dirty="0"/>
              <a:t> до </a:t>
            </a:r>
            <a:r>
              <a:rPr lang="ru-RU" sz="2400" dirty="0" err="1"/>
              <a:t>лікаря</a:t>
            </a:r>
            <a:r>
              <a:rPr lang="ru-RU" sz="2400" dirty="0"/>
              <a:t> </a:t>
            </a:r>
            <a:r>
              <a:rPr lang="ru-RU" sz="2400" dirty="0" err="1"/>
              <a:t>здійснили</a:t>
            </a:r>
            <a:r>
              <a:rPr lang="ru-RU" sz="2400" dirty="0"/>
              <a:t> великий </a:t>
            </a:r>
            <a:r>
              <a:rPr lang="ru-RU" sz="2400" dirty="0" err="1"/>
              <a:t>вплив</a:t>
            </a:r>
            <a:r>
              <a:rPr lang="ru-RU" sz="2400" dirty="0"/>
              <a:t> на </a:t>
            </a:r>
            <a:r>
              <a:rPr lang="ru-RU" sz="2400" dirty="0" err="1"/>
              <a:t>подальший</a:t>
            </a:r>
            <a:r>
              <a:rPr lang="ru-RU" sz="2400" dirty="0"/>
              <a:t> 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медицини</a:t>
            </a:r>
            <a:r>
              <a:rPr lang="ru-RU" sz="2400" dirty="0"/>
              <a:t>. Клятва </a:t>
            </a:r>
            <a:r>
              <a:rPr lang="ru-RU" sz="2400" dirty="0" err="1"/>
              <a:t>Гіппократа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сьогодні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моральним</a:t>
            </a:r>
            <a:r>
              <a:rPr lang="ru-RU" sz="2400" dirty="0"/>
              <a:t> кодексом </a:t>
            </a:r>
            <a:r>
              <a:rPr lang="ru-RU" sz="2400" dirty="0" err="1"/>
              <a:t>лікарів</a:t>
            </a:r>
            <a:r>
              <a:rPr lang="ru-RU" sz="2400" dirty="0"/>
              <a:t> </a:t>
            </a:r>
            <a:r>
              <a:rPr lang="ru-RU" sz="2400" dirty="0" err="1"/>
              <a:t>всього</a:t>
            </a:r>
            <a:r>
              <a:rPr lang="ru-RU" sz="2400" dirty="0"/>
              <a:t> </a:t>
            </a:r>
            <a:r>
              <a:rPr lang="ru-RU" sz="2400" dirty="0" err="1"/>
              <a:t>світу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600" dirty="0" smtClean="0"/>
              <a:t>Евклід</a:t>
            </a:r>
            <a:endParaRPr lang="ru-RU" sz="6600" dirty="0"/>
          </a:p>
        </p:txBody>
      </p:sp>
      <p:pic>
        <p:nvPicPr>
          <p:cNvPr id="3" name="Рисунок 2" descr="Evklid-P001.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714488"/>
            <a:ext cx="3500462" cy="46986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00562" y="2285992"/>
            <a:ext cx="24288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Вклав основу геометрії</a:t>
            </a:r>
            <a:endParaRPr lang="ru-RU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600" dirty="0" smtClean="0"/>
              <a:t>Архімед</a:t>
            </a:r>
            <a:endParaRPr lang="ru-RU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2000240"/>
            <a:ext cx="73581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err="1" smtClean="0"/>
              <a:t>Відкриття</a:t>
            </a:r>
            <a:r>
              <a:rPr lang="ru-RU" sz="4000" dirty="0" smtClean="0"/>
              <a:t> </a:t>
            </a:r>
            <a:r>
              <a:rPr lang="ru-RU" sz="4000" dirty="0"/>
              <a:t>одного </a:t>
            </a:r>
            <a:r>
              <a:rPr lang="ru-RU" sz="4000" dirty="0" err="1"/>
              <a:t>з</a:t>
            </a:r>
            <a:r>
              <a:rPr lang="ru-RU" sz="4000" dirty="0"/>
              <a:t> </a:t>
            </a:r>
            <a:r>
              <a:rPr lang="ru-RU" sz="4000" dirty="0" err="1"/>
              <a:t>основних</a:t>
            </a:r>
            <a:r>
              <a:rPr lang="ru-RU" sz="4000" dirty="0"/>
              <a:t> </a:t>
            </a:r>
            <a:r>
              <a:rPr lang="ru-RU" sz="4000" dirty="0" err="1"/>
              <a:t>законів</a:t>
            </a:r>
            <a:r>
              <a:rPr lang="ru-RU" sz="4000" dirty="0"/>
              <a:t> </a:t>
            </a:r>
            <a:r>
              <a:rPr lang="ru-RU" sz="4000" dirty="0" err="1"/>
              <a:t>гідростатики</a:t>
            </a:r>
            <a:r>
              <a:rPr lang="ru-RU" sz="4000" dirty="0"/>
              <a:t>, початок </a:t>
            </a:r>
            <a:r>
              <a:rPr lang="ru-RU" sz="4000" dirty="0" err="1"/>
              <a:t>числення</a:t>
            </a:r>
            <a:r>
              <a:rPr lang="ru-RU" sz="4000" dirty="0"/>
              <a:t> </a:t>
            </a:r>
            <a:r>
              <a:rPr lang="ru-RU" sz="4000" dirty="0" err="1"/>
              <a:t>нескінченно</a:t>
            </a:r>
            <a:r>
              <a:rPr lang="ru-RU" sz="4000" dirty="0"/>
              <a:t> великих </a:t>
            </a:r>
            <a:r>
              <a:rPr lang="ru-RU" sz="4000" dirty="0" err="1"/>
              <a:t>і</a:t>
            </a:r>
            <a:r>
              <a:rPr lang="ru-RU" sz="4000" dirty="0"/>
              <a:t> </a:t>
            </a:r>
            <a:r>
              <a:rPr lang="ru-RU" sz="4000" dirty="0" err="1"/>
              <a:t>малих</a:t>
            </a:r>
            <a:r>
              <a:rPr lang="ru-RU" sz="4000" dirty="0"/>
              <a:t> величин, ряд </a:t>
            </a:r>
            <a:r>
              <a:rPr lang="ru-RU" sz="4000" dirty="0" err="1"/>
              <a:t>важливих</a:t>
            </a:r>
            <a:r>
              <a:rPr lang="ru-RU" sz="4000" dirty="0"/>
              <a:t> </a:t>
            </a:r>
            <a:r>
              <a:rPr lang="ru-RU" sz="4000" dirty="0" err="1"/>
              <a:t>технічних</a:t>
            </a:r>
            <a:r>
              <a:rPr lang="ru-RU" sz="4000" dirty="0"/>
              <a:t> </a:t>
            </a:r>
            <a:r>
              <a:rPr lang="ru-RU" sz="4000" dirty="0" err="1"/>
              <a:t>винаходів</a:t>
            </a:r>
            <a:r>
              <a:rPr lang="ru-RU" sz="4000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828792"/>
          </a:xfrm>
        </p:spPr>
        <p:txBody>
          <a:bodyPr>
            <a:noAutofit/>
          </a:bodyPr>
          <a:lstStyle/>
          <a:p>
            <a:pPr algn="ctr"/>
            <a:r>
              <a:rPr lang="ru-RU" sz="6600" dirty="0" err="1" smtClean="0"/>
              <a:t>Діонісій</a:t>
            </a:r>
            <a:r>
              <a:rPr lang="ru-RU" sz="6600" dirty="0" smtClean="0"/>
              <a:t> </a:t>
            </a:r>
            <a:r>
              <a:rPr lang="ru-RU" sz="6600" dirty="0" err="1" smtClean="0"/>
              <a:t>Фракійський</a:t>
            </a:r>
            <a:endParaRPr lang="ru-RU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2857496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С</a:t>
            </a:r>
            <a:r>
              <a:rPr lang="ru-RU" sz="3600" dirty="0" smtClean="0"/>
              <a:t>творив </a:t>
            </a:r>
            <a:r>
              <a:rPr lang="ru-RU" sz="3600" dirty="0"/>
              <a:t>першу </a:t>
            </a:r>
            <a:r>
              <a:rPr lang="ru-RU" sz="3600" dirty="0" err="1"/>
              <a:t>граматику</a:t>
            </a:r>
            <a:r>
              <a:rPr lang="ru-RU" sz="3600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Розвиток Астрономії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357298"/>
            <a:ext cx="814393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/>
              <a:t>Селевк</a:t>
            </a:r>
            <a:r>
              <a:rPr lang="ru-RU" sz="3200" b="1" dirty="0" smtClean="0"/>
              <a:t> </a:t>
            </a:r>
            <a:r>
              <a:rPr lang="ru-RU" sz="3200" b="1" dirty="0" err="1"/>
              <a:t>Вавілонський</a:t>
            </a:r>
            <a:r>
              <a:rPr lang="ru-RU" sz="3200" b="1" dirty="0"/>
              <a:t> </a:t>
            </a:r>
            <a:r>
              <a:rPr lang="ru-RU" sz="3200" dirty="0" err="1"/>
              <a:t>намагався</a:t>
            </a:r>
            <a:r>
              <a:rPr lang="ru-RU" sz="3200" dirty="0"/>
              <a:t> </a:t>
            </a:r>
            <a:r>
              <a:rPr lang="ru-RU" sz="3200" dirty="0" err="1"/>
              <a:t>обґрунтувати</a:t>
            </a:r>
            <a:r>
              <a:rPr lang="ru-RU" sz="3200" dirty="0"/>
              <a:t> </a:t>
            </a:r>
            <a:r>
              <a:rPr lang="ru-RU" sz="3200" dirty="0" err="1"/>
              <a:t>положення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Земля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планети</a:t>
            </a:r>
            <a:r>
              <a:rPr lang="ru-RU" sz="3200" dirty="0"/>
              <a:t> </a:t>
            </a:r>
            <a:r>
              <a:rPr lang="ru-RU" sz="3200" dirty="0" err="1"/>
              <a:t>обертаються</a:t>
            </a:r>
            <a:r>
              <a:rPr lang="ru-RU" sz="3200" dirty="0"/>
              <a:t> </a:t>
            </a:r>
            <a:r>
              <a:rPr lang="ru-RU" sz="3200" dirty="0" err="1"/>
              <a:t>навколо</a:t>
            </a:r>
            <a:r>
              <a:rPr lang="ru-RU" sz="3200" dirty="0"/>
              <a:t> </a:t>
            </a:r>
            <a:r>
              <a:rPr lang="ru-RU" sz="3200" dirty="0" err="1"/>
              <a:t>Сонця</a:t>
            </a:r>
            <a:r>
              <a:rPr lang="ru-RU" sz="3200" dirty="0"/>
              <a:t> по </a:t>
            </a:r>
            <a:r>
              <a:rPr lang="ru-RU" sz="3200" dirty="0" err="1"/>
              <a:t>кругових</a:t>
            </a:r>
            <a:r>
              <a:rPr lang="ru-RU" sz="3200" dirty="0"/>
              <a:t> </a:t>
            </a:r>
            <a:r>
              <a:rPr lang="ru-RU" sz="3200" dirty="0" err="1"/>
              <a:t>орбітах</a:t>
            </a:r>
            <a:r>
              <a:rPr lang="ru-RU" sz="3200" dirty="0"/>
              <a:t>. </a:t>
            </a:r>
            <a:endParaRPr lang="ru-RU" sz="3200" dirty="0" smtClean="0"/>
          </a:p>
          <a:p>
            <a:r>
              <a:rPr lang="ru-RU" sz="3200" b="1" dirty="0" err="1" smtClean="0"/>
              <a:t>Дикеарх</a:t>
            </a:r>
            <a:r>
              <a:rPr lang="ru-RU" sz="3200" dirty="0" smtClean="0"/>
              <a:t> </a:t>
            </a:r>
            <a:r>
              <a:rPr lang="ru-RU" sz="3200" dirty="0" err="1"/>
              <a:t>склав</a:t>
            </a:r>
            <a:r>
              <a:rPr lang="ru-RU" sz="3200" dirty="0"/>
              <a:t> карту </a:t>
            </a:r>
            <a:r>
              <a:rPr lang="ru-RU" sz="3200" dirty="0" err="1"/>
              <a:t>світу</a:t>
            </a:r>
            <a:r>
              <a:rPr lang="ru-RU" sz="3200" dirty="0"/>
              <a:t>. </a:t>
            </a:r>
            <a:endParaRPr lang="ru-RU" sz="3200" dirty="0" smtClean="0"/>
          </a:p>
          <a:p>
            <a:r>
              <a:rPr lang="ru-RU" sz="3200" b="1" dirty="0" err="1" smtClean="0"/>
              <a:t>Ератосфен</a:t>
            </a:r>
            <a:r>
              <a:rPr lang="ru-RU" sz="3200" dirty="0" smtClean="0"/>
              <a:t> </a:t>
            </a:r>
            <a:r>
              <a:rPr lang="ru-RU" sz="3200" dirty="0" err="1"/>
              <a:t>з</a:t>
            </a:r>
            <a:r>
              <a:rPr lang="ru-RU" sz="3200" dirty="0"/>
              <a:t> </a:t>
            </a:r>
            <a:r>
              <a:rPr lang="ru-RU" sz="3200" dirty="0" err="1"/>
              <a:t>Кірени</a:t>
            </a:r>
            <a:r>
              <a:rPr lang="ru-RU" sz="3200" dirty="0"/>
              <a:t> </a:t>
            </a:r>
            <a:r>
              <a:rPr lang="ru-RU" sz="3200" dirty="0" err="1"/>
              <a:t>обчислив</a:t>
            </a:r>
            <a:r>
              <a:rPr lang="ru-RU" sz="3200" dirty="0"/>
              <a:t> </a:t>
            </a:r>
            <a:r>
              <a:rPr lang="ru-RU" sz="3200" dirty="0" err="1"/>
              <a:t>довжину</a:t>
            </a:r>
            <a:r>
              <a:rPr lang="ru-RU" sz="3200" dirty="0"/>
              <a:t> </a:t>
            </a:r>
            <a:r>
              <a:rPr lang="ru-RU" sz="3200" dirty="0" err="1"/>
              <a:t>екватора</a:t>
            </a:r>
            <a:r>
              <a:rPr lang="ru-RU" sz="3200" dirty="0"/>
              <a:t> </a:t>
            </a:r>
            <a:r>
              <a:rPr lang="ru-RU" sz="3200" dirty="0" err="1"/>
              <a:t>Землі</a:t>
            </a:r>
            <a:r>
              <a:rPr lang="ru-RU" sz="3200" dirty="0"/>
              <a:t>, </a:t>
            </a:r>
            <a:r>
              <a:rPr lang="ru-RU" sz="3200" dirty="0" err="1"/>
              <a:t>отримавши</a:t>
            </a:r>
            <a:r>
              <a:rPr lang="ru-RU" sz="3200" dirty="0"/>
              <a:t> результат, </a:t>
            </a:r>
            <a:r>
              <a:rPr lang="ru-RU" sz="3200" dirty="0" err="1"/>
              <a:t>близький</a:t>
            </a:r>
            <a:r>
              <a:rPr lang="ru-RU" sz="3200" dirty="0"/>
              <a:t> до правильного (при </a:t>
            </a:r>
            <a:r>
              <a:rPr lang="ru-RU" sz="3200" dirty="0" err="1"/>
              <a:t>цьому</a:t>
            </a:r>
            <a:r>
              <a:rPr lang="ru-RU" sz="3200" dirty="0"/>
              <a:t> </a:t>
            </a:r>
            <a:r>
              <a:rPr lang="ru-RU" sz="3200" dirty="0" err="1"/>
              <a:t>вчений</a:t>
            </a:r>
            <a:r>
              <a:rPr lang="ru-RU" sz="3200" dirty="0"/>
              <a:t> </a:t>
            </a:r>
            <a:r>
              <a:rPr lang="ru-RU" sz="3200" dirty="0" err="1"/>
              <a:t>виходив</a:t>
            </a:r>
            <a:r>
              <a:rPr lang="ru-RU" sz="3200" dirty="0"/>
              <a:t> </a:t>
            </a:r>
            <a:r>
              <a:rPr lang="ru-RU" sz="3200" dirty="0" err="1"/>
              <a:t>із</a:t>
            </a:r>
            <a:r>
              <a:rPr lang="ru-RU" sz="3200" dirty="0"/>
              <a:t> </a:t>
            </a:r>
            <a:r>
              <a:rPr lang="ru-RU" sz="3200" dirty="0" err="1"/>
              <a:t>гіпотези</a:t>
            </a:r>
            <a:r>
              <a:rPr lang="ru-RU" sz="3200" dirty="0"/>
              <a:t> про </a:t>
            </a:r>
            <a:r>
              <a:rPr lang="ru-RU" sz="3200" dirty="0" err="1"/>
              <a:t>кулясту</a:t>
            </a:r>
            <a:r>
              <a:rPr lang="ru-RU" sz="3200" dirty="0"/>
              <a:t> форму </a:t>
            </a:r>
            <a:r>
              <a:rPr lang="ru-RU" sz="3200" dirty="0" err="1"/>
              <a:t>Землі</a:t>
            </a:r>
            <a:r>
              <a:rPr lang="ru-RU" sz="3200" dirty="0"/>
              <a:t>). 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757354"/>
          </a:xfrm>
        </p:spPr>
        <p:txBody>
          <a:bodyPr>
            <a:normAutofit/>
          </a:bodyPr>
          <a:lstStyle/>
          <a:p>
            <a:r>
              <a:rPr lang="uk-UA" sz="6600" dirty="0" smtClean="0"/>
              <a:t>РОЗВИТОК </a:t>
            </a:r>
            <a:r>
              <a:rPr lang="uk-UA" sz="6600" dirty="0" smtClean="0"/>
              <a:t>АНАТОМІЇ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2214554"/>
            <a:ext cx="77867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/>
              <a:t>Герофіл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Халкедонський</a:t>
            </a:r>
            <a:r>
              <a:rPr lang="ru-RU" sz="3200" b="1" dirty="0" smtClean="0"/>
              <a:t> </a:t>
            </a:r>
            <a:r>
              <a:rPr lang="ru-RU" sz="3200" dirty="0" err="1" smtClean="0"/>
              <a:t>виявив</a:t>
            </a:r>
            <a:r>
              <a:rPr lang="ru-RU" sz="3200" dirty="0" smtClean="0"/>
              <a:t> </a:t>
            </a:r>
            <a:r>
              <a:rPr lang="ru-RU" sz="3200" dirty="0" err="1" smtClean="0"/>
              <a:t>нерви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встановив</a:t>
            </a:r>
            <a:r>
              <a:rPr lang="ru-RU" sz="3200" dirty="0" smtClean="0"/>
              <a:t> </a:t>
            </a:r>
            <a:r>
              <a:rPr lang="ru-RU" sz="3200" dirty="0" err="1" smtClean="0"/>
              <a:t>їх</a:t>
            </a:r>
            <a:r>
              <a:rPr lang="ru-RU" sz="3200" dirty="0" smtClean="0"/>
              <a:t> </a:t>
            </a:r>
            <a:r>
              <a:rPr lang="ru-RU" sz="3200" dirty="0" err="1" smtClean="0"/>
              <a:t>зв’язок</a:t>
            </a:r>
            <a:r>
              <a:rPr lang="ru-RU" sz="3200" dirty="0" smtClean="0"/>
              <a:t> </a:t>
            </a:r>
            <a:r>
              <a:rPr lang="ru-RU" sz="3200" dirty="0" err="1" smtClean="0"/>
              <a:t>із</a:t>
            </a:r>
            <a:r>
              <a:rPr lang="ru-RU" sz="3200" dirty="0" smtClean="0"/>
              <a:t> </a:t>
            </a:r>
            <a:r>
              <a:rPr lang="ru-RU" sz="3200" dirty="0" err="1" smtClean="0"/>
              <a:t>мозком</a:t>
            </a:r>
            <a:r>
              <a:rPr lang="ru-RU" sz="3200" dirty="0" smtClean="0"/>
              <a:t>, </a:t>
            </a:r>
            <a:r>
              <a:rPr lang="ru-RU" sz="3200" dirty="0" err="1" smtClean="0"/>
              <a:t>він</a:t>
            </a:r>
            <a:r>
              <a:rPr lang="ru-RU" sz="3200" dirty="0" smtClean="0"/>
              <a:t> же </a:t>
            </a:r>
            <a:r>
              <a:rPr lang="ru-RU" sz="3200" dirty="0" err="1" smtClean="0"/>
              <a:t>висловив</a:t>
            </a:r>
            <a:r>
              <a:rPr lang="ru-RU" sz="3200" dirty="0" smtClean="0"/>
              <a:t> </a:t>
            </a:r>
            <a:r>
              <a:rPr lang="ru-RU" sz="3200" dirty="0" err="1" smtClean="0"/>
              <a:t>припущення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мозком</a:t>
            </a:r>
            <a:r>
              <a:rPr lang="ru-RU" sz="3200" dirty="0" smtClean="0"/>
              <a:t> </a:t>
            </a:r>
            <a:r>
              <a:rPr lang="ru-RU" sz="3200" dirty="0" err="1" smtClean="0"/>
              <a:t>пов’язані</a:t>
            </a:r>
            <a:r>
              <a:rPr lang="ru-RU" sz="3200" dirty="0" smtClean="0"/>
              <a:t> </a:t>
            </a:r>
            <a:r>
              <a:rPr lang="ru-RU" sz="3200" dirty="0" err="1" smtClean="0"/>
              <a:t>розумові</a:t>
            </a:r>
            <a:r>
              <a:rPr lang="ru-RU" sz="3200" dirty="0" smtClean="0"/>
              <a:t> </a:t>
            </a:r>
            <a:r>
              <a:rPr lang="ru-RU" sz="3200" dirty="0" err="1" smtClean="0"/>
              <a:t>здібності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людини</a:t>
            </a:r>
            <a:r>
              <a:rPr lang="ru-RU" sz="3200" dirty="0" smtClean="0"/>
              <a:t>. </a:t>
            </a:r>
            <a:br>
              <a:rPr lang="ru-RU" sz="3200" dirty="0" smtClean="0"/>
            </a:br>
            <a:r>
              <a:rPr lang="ru-RU" sz="3200" b="1" dirty="0" err="1" smtClean="0"/>
              <a:t>Ерасистрат</a:t>
            </a:r>
            <a:r>
              <a:rPr lang="ru-RU" sz="3200" dirty="0" smtClean="0"/>
              <a:t> </a:t>
            </a:r>
            <a:r>
              <a:rPr lang="ru-RU" sz="3200" dirty="0" err="1" smtClean="0"/>
              <a:t>вивчав</a:t>
            </a:r>
            <a:r>
              <a:rPr lang="ru-RU" sz="3200" dirty="0" smtClean="0"/>
              <a:t> </a:t>
            </a:r>
            <a:r>
              <a:rPr lang="ru-RU" sz="3200" dirty="0" err="1" smtClean="0"/>
              <a:t>анатомію</a:t>
            </a:r>
            <a:r>
              <a:rPr lang="ru-RU" sz="3200" dirty="0" smtClean="0"/>
              <a:t> </a:t>
            </a:r>
            <a:r>
              <a:rPr lang="ru-RU" sz="3200" dirty="0" err="1" smtClean="0"/>
              <a:t>серця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000" dirty="0" smtClean="0"/>
              <a:t>Фалес</a:t>
            </a:r>
            <a:endParaRPr lang="ru-RU" sz="6000" dirty="0"/>
          </a:p>
        </p:txBody>
      </p:sp>
      <p:pic>
        <p:nvPicPr>
          <p:cNvPr id="3" name="Рисунок 2" descr="фале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500042"/>
            <a:ext cx="4617752" cy="514353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714488"/>
            <a:ext cx="41433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Перший грецький філософ, астроном і математик. </a:t>
            </a:r>
            <a:r>
              <a:rPr lang="ru-RU" sz="3200" dirty="0" smtClean="0"/>
              <a:t>Став </a:t>
            </a:r>
            <a:r>
              <a:rPr lang="ru-RU" sz="3200" dirty="0" err="1"/>
              <a:t>фундатором</a:t>
            </a:r>
            <a:r>
              <a:rPr lang="ru-RU" sz="3200" dirty="0"/>
              <a:t> </a:t>
            </a:r>
            <a:r>
              <a:rPr lang="ru-RU" sz="3200" dirty="0" err="1"/>
              <a:t>стихійно-матеріалістичної</a:t>
            </a:r>
            <a:r>
              <a:rPr lang="ru-RU" sz="3200" dirty="0"/>
              <a:t> </a:t>
            </a:r>
            <a:r>
              <a:rPr lang="ru-RU" sz="3200" dirty="0" err="1"/>
              <a:t>школи</a:t>
            </a:r>
            <a:r>
              <a:rPr lang="ru-RU" sz="3200" dirty="0"/>
              <a:t> </a:t>
            </a:r>
            <a:r>
              <a:rPr lang="ru-RU" sz="3200" dirty="0" err="1"/>
              <a:t>філософії</a:t>
            </a:r>
            <a:r>
              <a:rPr lang="ru-RU" sz="3600" dirty="0"/>
              <a:t>.</a:t>
            </a:r>
            <a:endParaRPr lang="uk-UA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428604"/>
            <a:ext cx="6845444" cy="841248"/>
          </a:xfrm>
        </p:spPr>
        <p:txBody>
          <a:bodyPr>
            <a:noAutofit/>
          </a:bodyPr>
          <a:lstStyle/>
          <a:p>
            <a:r>
              <a:rPr lang="uk-UA" sz="6600" dirty="0" smtClean="0"/>
              <a:t>Анаксимандер</a:t>
            </a:r>
            <a:endParaRPr lang="ru-RU" sz="6600" dirty="0"/>
          </a:p>
        </p:txBody>
      </p:sp>
      <p:pic>
        <p:nvPicPr>
          <p:cNvPr id="3" name="Рисунок 2" descr="Анаксиманд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785926"/>
            <a:ext cx="3971925" cy="457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86314" y="1571612"/>
            <a:ext cx="371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Дав </a:t>
            </a:r>
            <a:r>
              <a:rPr lang="ru-RU" sz="3600" dirty="0"/>
              <a:t>перше </a:t>
            </a:r>
            <a:r>
              <a:rPr lang="ru-RU" sz="3600" dirty="0" err="1"/>
              <a:t>формулювання</a:t>
            </a:r>
            <a:r>
              <a:rPr lang="ru-RU" sz="3600" dirty="0"/>
              <a:t> </a:t>
            </a:r>
            <a:r>
              <a:rPr lang="ru-RU" sz="3600" dirty="0" err="1"/>
              <a:t>збереження</a:t>
            </a:r>
            <a:r>
              <a:rPr lang="ru-RU" sz="3600" dirty="0"/>
              <a:t> </a:t>
            </a:r>
            <a:r>
              <a:rPr lang="ru-RU" sz="3600" dirty="0" err="1"/>
              <a:t>матерії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600" dirty="0" err="1" smtClean="0"/>
              <a:t>АнаксІмен</a:t>
            </a:r>
            <a:endParaRPr lang="ru-RU" sz="6600" dirty="0"/>
          </a:p>
        </p:txBody>
      </p:sp>
      <p:pic>
        <p:nvPicPr>
          <p:cNvPr id="3" name="Рисунок 2" descr="анаксіме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808" y="1714488"/>
            <a:ext cx="3877705" cy="40005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10" y="1714488"/>
            <a:ext cx="342902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/>
              <a:t>Згідно</a:t>
            </a:r>
            <a:r>
              <a:rPr lang="ru-RU" sz="3200" dirty="0" smtClean="0"/>
              <a:t> </a:t>
            </a:r>
            <a:r>
              <a:rPr lang="ru-RU" sz="3200" dirty="0" err="1"/>
              <a:t>із</a:t>
            </a:r>
            <a:r>
              <a:rPr lang="ru-RU" sz="3200" dirty="0"/>
              <a:t>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вченням</a:t>
            </a:r>
            <a:r>
              <a:rPr lang="ru-RU" sz="3200" dirty="0" smtClean="0"/>
              <a:t> </a:t>
            </a:r>
            <a:r>
              <a:rPr lang="ru-RU" sz="3200" dirty="0"/>
              <a:t>все </a:t>
            </a:r>
            <a:r>
              <a:rPr lang="ru-RU" sz="3200" dirty="0" err="1"/>
              <a:t>суще</a:t>
            </a:r>
            <a:r>
              <a:rPr lang="ru-RU" sz="3200" dirty="0"/>
              <a:t> </a:t>
            </a:r>
            <a:r>
              <a:rPr lang="ru-RU" sz="3200" dirty="0" err="1"/>
              <a:t>відбувається</a:t>
            </a:r>
            <a:r>
              <a:rPr lang="ru-RU" sz="3200" dirty="0"/>
              <a:t> </a:t>
            </a:r>
            <a:r>
              <a:rPr lang="ru-RU" sz="3200" dirty="0" err="1"/>
              <a:t>з</a:t>
            </a:r>
            <a:r>
              <a:rPr lang="ru-RU" sz="3200" dirty="0"/>
              <a:t> </a:t>
            </a:r>
            <a:r>
              <a:rPr lang="ru-RU" sz="3200" dirty="0" err="1"/>
              <a:t>першоматерії</a:t>
            </a:r>
            <a:r>
              <a:rPr lang="ru-RU" sz="3200" dirty="0"/>
              <a:t> — </a:t>
            </a:r>
            <a:r>
              <a:rPr lang="ru-RU" sz="3200" dirty="0" err="1"/>
              <a:t>повітря</a:t>
            </a:r>
            <a:r>
              <a:rPr lang="ru-RU" sz="3200" dirty="0"/>
              <a:t> —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зворотно</a:t>
            </a:r>
            <a:r>
              <a:rPr lang="ru-RU" sz="3200" dirty="0"/>
              <a:t> в </a:t>
            </a:r>
            <a:r>
              <a:rPr lang="ru-RU" sz="3200" dirty="0" err="1"/>
              <a:t>неї</a:t>
            </a:r>
            <a:r>
              <a:rPr lang="ru-RU" sz="3200" dirty="0"/>
              <a:t> </a:t>
            </a:r>
            <a:r>
              <a:rPr lang="ru-RU" sz="3200" dirty="0" err="1"/>
              <a:t>повертається</a:t>
            </a:r>
            <a:r>
              <a:rPr lang="ru-RU" dirty="0"/>
              <a:t>;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600" dirty="0" err="1" smtClean="0"/>
              <a:t>Демокріт</a:t>
            </a:r>
            <a:endParaRPr lang="ru-RU" sz="6600" dirty="0"/>
          </a:p>
        </p:txBody>
      </p:sp>
      <p:pic>
        <p:nvPicPr>
          <p:cNvPr id="3" name="Рисунок 2" descr="демокрі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785926"/>
            <a:ext cx="4153197" cy="33671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4348" y="1928802"/>
            <a:ext cx="37147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/>
              <a:t>Відстоював</a:t>
            </a:r>
            <a:r>
              <a:rPr lang="ru-RU" sz="3200" dirty="0" smtClean="0"/>
              <a:t> </a:t>
            </a:r>
            <a:r>
              <a:rPr lang="ru-RU" sz="3200" dirty="0" err="1"/>
              <a:t>атомістичну</a:t>
            </a:r>
            <a:r>
              <a:rPr lang="ru-RU" sz="3200" dirty="0"/>
              <a:t> («</a:t>
            </a:r>
            <a:r>
              <a:rPr lang="ru-RU" sz="3200" dirty="0" err="1"/>
              <a:t>атомос</a:t>
            </a:r>
            <a:r>
              <a:rPr lang="ru-RU" sz="3200" dirty="0"/>
              <a:t>» — </a:t>
            </a:r>
            <a:r>
              <a:rPr lang="ru-RU" sz="3200" dirty="0" err="1"/>
              <a:t>неподільний</a:t>
            </a:r>
            <a:r>
              <a:rPr lang="ru-RU" sz="3200" dirty="0"/>
              <a:t>) </a:t>
            </a:r>
            <a:r>
              <a:rPr lang="ru-RU" sz="3200" dirty="0" err="1"/>
              <a:t>концепцію</a:t>
            </a:r>
            <a:r>
              <a:rPr lang="ru-RU" sz="3200" dirty="0"/>
              <a:t> </a:t>
            </a:r>
            <a:r>
              <a:rPr lang="ru-RU" sz="3200" dirty="0" err="1"/>
              <a:t>будови</a:t>
            </a:r>
            <a:r>
              <a:rPr lang="ru-RU" sz="3200" dirty="0"/>
              <a:t> </a:t>
            </a:r>
            <a:r>
              <a:rPr lang="ru-RU" sz="3200" dirty="0" err="1" smtClean="0"/>
              <a:t>світу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600" dirty="0" smtClean="0"/>
              <a:t>Геракліт </a:t>
            </a:r>
            <a:endParaRPr lang="ru-RU" sz="6600" dirty="0"/>
          </a:p>
        </p:txBody>
      </p:sp>
      <p:pic>
        <p:nvPicPr>
          <p:cNvPr id="3" name="Рисунок 2" descr="гераклі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785926"/>
            <a:ext cx="3857652" cy="40505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57752" y="1714488"/>
            <a:ext cx="36433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/>
              <a:t>В</a:t>
            </a:r>
            <a:r>
              <a:rPr lang="ru-RU" sz="4000" dirty="0" err="1" smtClean="0"/>
              <a:t>еличезну</a:t>
            </a:r>
            <a:r>
              <a:rPr lang="ru-RU" sz="4000" dirty="0" smtClean="0"/>
              <a:t> </a:t>
            </a:r>
            <a:r>
              <a:rPr lang="ru-RU" sz="4000" dirty="0"/>
              <a:t>роль </a:t>
            </a:r>
            <a:r>
              <a:rPr lang="ru-RU" sz="4000" dirty="0" err="1"/>
              <a:t>відіграв</a:t>
            </a:r>
            <a:r>
              <a:rPr lang="ru-RU" sz="4000" dirty="0"/>
              <a:t> у</a:t>
            </a:r>
            <a:r>
              <a:rPr lang="ru-RU" sz="4000" dirty="0" smtClean="0"/>
              <a:t> </a:t>
            </a:r>
            <a:r>
              <a:rPr lang="ru-RU" sz="4000" dirty="0" err="1" smtClean="0"/>
              <a:t>становленні</a:t>
            </a:r>
            <a:r>
              <a:rPr lang="ru-RU" sz="4000" dirty="0" smtClean="0"/>
              <a:t> </a:t>
            </a:r>
            <a:r>
              <a:rPr lang="ru-RU" sz="4000" dirty="0" err="1" smtClean="0"/>
              <a:t>діалектики</a:t>
            </a:r>
            <a:r>
              <a:rPr lang="ru-RU" sz="4000" dirty="0"/>
              <a:t>.</a:t>
            </a:r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600" dirty="0" smtClean="0"/>
              <a:t>Сократ</a:t>
            </a:r>
            <a:endParaRPr lang="ru-RU" sz="6600" dirty="0"/>
          </a:p>
        </p:txBody>
      </p:sp>
      <p:pic>
        <p:nvPicPr>
          <p:cNvPr id="3" name="Рисунок 2" descr="сокра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785794"/>
            <a:ext cx="3856064" cy="50006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0034" y="1928802"/>
            <a:ext cx="37147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/>
              <a:t>Відіграв</a:t>
            </a:r>
            <a:r>
              <a:rPr lang="ru-RU" sz="3200" dirty="0" smtClean="0"/>
              <a:t> </a:t>
            </a:r>
            <a:r>
              <a:rPr lang="ru-RU" sz="3200" dirty="0" err="1" smtClean="0"/>
              <a:t>велику</a:t>
            </a:r>
            <a:r>
              <a:rPr lang="ru-RU" sz="3200" dirty="0" smtClean="0"/>
              <a:t> роль у </a:t>
            </a:r>
            <a:r>
              <a:rPr lang="ru-RU" sz="3200" dirty="0" err="1"/>
              <a:t>постановці</a:t>
            </a:r>
            <a:r>
              <a:rPr lang="ru-RU" sz="3200" dirty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глибокій</a:t>
            </a:r>
            <a:r>
              <a:rPr lang="ru-RU" sz="3200" dirty="0"/>
              <a:t> </a:t>
            </a:r>
            <a:r>
              <a:rPr lang="ru-RU" sz="3200" dirty="0" err="1"/>
              <a:t>розробці</a:t>
            </a:r>
            <a:r>
              <a:rPr lang="ru-RU" sz="3200" dirty="0"/>
              <a:t> </a:t>
            </a:r>
            <a:r>
              <a:rPr lang="ru-RU" sz="3200" dirty="0" err="1"/>
              <a:t>соціально-етичних</a:t>
            </a:r>
            <a:r>
              <a:rPr lang="ru-RU" sz="3200" dirty="0"/>
              <a:t> </a:t>
            </a:r>
            <a:r>
              <a:rPr lang="ru-RU" sz="3200" dirty="0" smtClean="0"/>
              <a:t>проблем.</a:t>
            </a:r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600" dirty="0" smtClean="0"/>
              <a:t>Платон</a:t>
            </a:r>
            <a:endParaRPr lang="ru-RU" sz="6600" dirty="0"/>
          </a:p>
        </p:txBody>
      </p:sp>
      <p:pic>
        <p:nvPicPr>
          <p:cNvPr id="3" name="Рисунок 2" descr="плат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428736"/>
            <a:ext cx="3429024" cy="520377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57686" y="1142984"/>
            <a:ext cx="42862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Став </a:t>
            </a:r>
            <a:r>
              <a:rPr lang="ru-RU" sz="3600" dirty="0"/>
              <a:t>основоположником </a:t>
            </a:r>
            <a:r>
              <a:rPr lang="ru-RU" sz="3600" dirty="0" err="1"/>
              <a:t>філософської</a:t>
            </a:r>
            <a:r>
              <a:rPr lang="ru-RU" sz="3600" dirty="0"/>
              <a:t> </a:t>
            </a:r>
            <a:r>
              <a:rPr lang="ru-RU" sz="3600" dirty="0" err="1"/>
              <a:t>школи</a:t>
            </a:r>
            <a:r>
              <a:rPr lang="ru-RU" sz="3600" dirty="0"/>
              <a:t> </a:t>
            </a:r>
            <a:r>
              <a:rPr lang="ru-RU" sz="3600" dirty="0" err="1"/>
              <a:t>об’єктивного</a:t>
            </a:r>
            <a:r>
              <a:rPr lang="ru-RU" sz="3600" dirty="0"/>
              <a:t> </a:t>
            </a:r>
            <a:r>
              <a:rPr lang="ru-RU" sz="3600" dirty="0" err="1"/>
              <a:t>ідеалізму</a:t>
            </a:r>
            <a:r>
              <a:rPr lang="ru-RU" sz="3600" dirty="0"/>
              <a:t>, одним </a:t>
            </a:r>
            <a:r>
              <a:rPr lang="ru-RU" sz="3600" dirty="0" err="1"/>
              <a:t>з</a:t>
            </a:r>
            <a:r>
              <a:rPr lang="ru-RU" sz="3600" dirty="0"/>
              <a:t> </a:t>
            </a:r>
            <a:r>
              <a:rPr lang="ru-RU" sz="3600" dirty="0" err="1"/>
              <a:t>найбільших</a:t>
            </a:r>
            <a:r>
              <a:rPr lang="ru-RU" sz="3600" dirty="0"/>
              <a:t> </a:t>
            </a:r>
            <a:r>
              <a:rPr lang="ru-RU" sz="3600" dirty="0" err="1"/>
              <a:t>філософів</a:t>
            </a:r>
            <a:r>
              <a:rPr lang="ru-RU" sz="3600" dirty="0"/>
              <a:t> </a:t>
            </a:r>
            <a:r>
              <a:rPr lang="ru-RU" sz="3600" dirty="0" err="1"/>
              <a:t>всіх</a:t>
            </a:r>
            <a:r>
              <a:rPr lang="ru-RU" sz="3600" dirty="0"/>
              <a:t> </a:t>
            </a:r>
            <a:r>
              <a:rPr lang="ru-RU" sz="3600" dirty="0" err="1"/>
              <a:t>часів</a:t>
            </a:r>
            <a:r>
              <a:rPr lang="ru-RU" sz="36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600" dirty="0" err="1" smtClean="0"/>
              <a:t>Арістотель</a:t>
            </a:r>
            <a:endParaRPr lang="ru-RU" sz="6600" dirty="0"/>
          </a:p>
        </p:txBody>
      </p:sp>
      <p:pic>
        <p:nvPicPr>
          <p:cNvPr id="3" name="Рисунок 2" descr="Aristotle_Altemps_Inv85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1142984"/>
            <a:ext cx="3731835" cy="50006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7158" y="1857364"/>
            <a:ext cx="46434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Найзнаменитіший</a:t>
            </a:r>
            <a:r>
              <a:rPr lang="ru-RU" sz="2800" dirty="0" smtClean="0"/>
              <a:t>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енциклопедичних</a:t>
            </a:r>
            <a:r>
              <a:rPr lang="ru-RU" sz="2800" dirty="0"/>
              <a:t> </a:t>
            </a:r>
            <a:r>
              <a:rPr lang="ru-RU" sz="2800" dirty="0" err="1"/>
              <a:t>розумів</a:t>
            </a:r>
            <a:r>
              <a:rPr lang="ru-RU" sz="2800" dirty="0"/>
              <a:t> в </a:t>
            </a:r>
            <a:r>
              <a:rPr lang="ru-RU" sz="2800" dirty="0" err="1"/>
              <a:t>історії</a:t>
            </a:r>
            <a:r>
              <a:rPr lang="ru-RU" sz="2800" dirty="0"/>
              <a:t> </a:t>
            </a:r>
            <a:r>
              <a:rPr lang="ru-RU" sz="2800" dirty="0" err="1"/>
              <a:t>людства</a:t>
            </a:r>
            <a:r>
              <a:rPr lang="ru-RU" sz="2800" dirty="0"/>
              <a:t>, </a:t>
            </a:r>
            <a:r>
              <a:rPr lang="ru-RU" sz="2800" dirty="0" err="1"/>
              <a:t>в</a:t>
            </a:r>
            <a:r>
              <a:rPr lang="ru-RU" sz="2800" dirty="0"/>
              <a:t> </a:t>
            </a:r>
            <a:r>
              <a:rPr lang="ru-RU" sz="2800" dirty="0" err="1"/>
              <a:t>своєму</a:t>
            </a:r>
            <a:r>
              <a:rPr lang="ru-RU" sz="2800" dirty="0"/>
              <a:t> </a:t>
            </a:r>
            <a:r>
              <a:rPr lang="ru-RU" sz="2800" dirty="0" err="1"/>
              <a:t>вченні</a:t>
            </a:r>
            <a:r>
              <a:rPr lang="ru-RU" sz="2800" dirty="0"/>
              <a:t> </a:t>
            </a:r>
            <a:r>
              <a:rPr lang="ru-RU" sz="2800" dirty="0" err="1"/>
              <a:t>спробував</a:t>
            </a:r>
            <a:r>
              <a:rPr lang="ru-RU" sz="2800" dirty="0"/>
              <a:t> </a:t>
            </a:r>
            <a:r>
              <a:rPr lang="ru-RU" sz="2800" dirty="0" err="1"/>
              <a:t>з’єднати</a:t>
            </a:r>
            <a:r>
              <a:rPr lang="ru-RU" sz="2800" dirty="0"/>
              <a:t> </a:t>
            </a:r>
            <a:r>
              <a:rPr lang="ru-RU" sz="2800" dirty="0" err="1"/>
              <a:t>сильні</a:t>
            </a:r>
            <a:r>
              <a:rPr lang="ru-RU" sz="2800" dirty="0"/>
              <a:t> </a:t>
            </a:r>
            <a:r>
              <a:rPr lang="ru-RU" sz="2800" dirty="0" err="1"/>
              <a:t>сторони</a:t>
            </a:r>
            <a:r>
              <a:rPr lang="ru-RU" sz="2800" dirty="0"/>
              <a:t> </a:t>
            </a:r>
            <a:r>
              <a:rPr lang="ru-RU" sz="2800" dirty="0" err="1"/>
              <a:t>поглядів</a:t>
            </a:r>
            <a:r>
              <a:rPr lang="ru-RU" sz="2800" dirty="0"/>
              <a:t> </a:t>
            </a:r>
            <a:r>
              <a:rPr lang="ru-RU" sz="2800" dirty="0" err="1"/>
              <a:t>Демокрита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Платона, </a:t>
            </a:r>
            <a:r>
              <a:rPr lang="ru-RU" sz="2800" dirty="0" err="1"/>
              <a:t>здійснив</a:t>
            </a:r>
            <a:r>
              <a:rPr lang="ru-RU" sz="2800" dirty="0"/>
              <a:t> </a:t>
            </a:r>
            <a:r>
              <a:rPr lang="ru-RU" sz="2800" dirty="0" err="1"/>
              <a:t>величезний</a:t>
            </a:r>
            <a:r>
              <a:rPr lang="ru-RU" sz="2800" dirty="0"/>
              <a:t> </a:t>
            </a:r>
            <a:r>
              <a:rPr lang="ru-RU" sz="2800" dirty="0" err="1"/>
              <a:t>вплив</a:t>
            </a:r>
            <a:r>
              <a:rPr lang="ru-RU" sz="2800" dirty="0"/>
              <a:t> на </a:t>
            </a:r>
            <a:r>
              <a:rPr lang="ru-RU" sz="2800" dirty="0" err="1"/>
              <a:t>філософські</a:t>
            </a:r>
            <a:r>
              <a:rPr lang="ru-RU" sz="2800" dirty="0"/>
              <a:t> </a:t>
            </a:r>
            <a:r>
              <a:rPr lang="ru-RU" sz="2800" dirty="0" err="1"/>
              <a:t>напрями</a:t>
            </a:r>
            <a:r>
              <a:rPr lang="ru-RU" sz="2800" dirty="0"/>
              <a:t> </a:t>
            </a:r>
            <a:r>
              <a:rPr lang="ru-RU" sz="2800" dirty="0" err="1"/>
              <a:t>Середньовіччя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Нового часу.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</TotalTime>
  <Words>336</Words>
  <Application>Microsoft Office PowerPoint</Application>
  <PresentationFormat>Экран (4:3)</PresentationFormat>
  <Paragraphs>35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Видатні вчені Стародавньої Греції</vt:lpstr>
      <vt:lpstr>Фалес</vt:lpstr>
      <vt:lpstr>Анаксимандер</vt:lpstr>
      <vt:lpstr>АнаксІмен</vt:lpstr>
      <vt:lpstr>Демокріт</vt:lpstr>
      <vt:lpstr>Геракліт </vt:lpstr>
      <vt:lpstr>Сократ</vt:lpstr>
      <vt:lpstr>Платон</vt:lpstr>
      <vt:lpstr>Арістотель</vt:lpstr>
      <vt:lpstr>Епікур</vt:lpstr>
      <vt:lpstr>Геродот</vt:lpstr>
      <vt:lpstr>гіпократ</vt:lpstr>
      <vt:lpstr>Евклід</vt:lpstr>
      <vt:lpstr>Архімед</vt:lpstr>
      <vt:lpstr>Діонісій Фракійський</vt:lpstr>
      <vt:lpstr>Розвиток Астрономії</vt:lpstr>
      <vt:lpstr>РОЗВИТОК АНАТОМІЇ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Видатні вчені Стародавньої Греції</dc:title>
  <dc:creator>user</dc:creator>
  <cp:lastModifiedBy>user</cp:lastModifiedBy>
  <cp:revision>23</cp:revision>
  <dcterms:created xsi:type="dcterms:W3CDTF">2013-10-17T16:46:07Z</dcterms:created>
  <dcterms:modified xsi:type="dcterms:W3CDTF">2013-10-17T17:46:33Z</dcterms:modified>
</cp:coreProperties>
</file>